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2" r:id="rId5"/>
    <p:sldId id="273" r:id="rId6"/>
    <p:sldId id="280" r:id="rId7"/>
    <p:sldId id="281" r:id="rId8"/>
    <p:sldId id="259" r:id="rId9"/>
    <p:sldId id="261" r:id="rId10"/>
    <p:sldId id="260" r:id="rId11"/>
    <p:sldId id="271" r:id="rId12"/>
    <p:sldId id="277" r:id="rId13"/>
    <p:sldId id="267" r:id="rId14"/>
    <p:sldId id="272" r:id="rId15"/>
    <p:sldId id="269" r:id="rId16"/>
    <p:sldId id="268" r:id="rId17"/>
    <p:sldId id="275" r:id="rId18"/>
    <p:sldId id="282" r:id="rId19"/>
    <p:sldId id="283" r:id="rId20"/>
    <p:sldId id="279" r:id="rId21"/>
    <p:sldId id="274" r:id="rId22"/>
    <p:sldId id="284" r:id="rId23"/>
    <p:sldId id="278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ina Delegan" initials="YD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6" autoAdjust="0"/>
    <p:restoredTop sz="94629" autoAdjust="0"/>
  </p:normalViewPr>
  <p:slideViewPr>
    <p:cSldViewPr>
      <p:cViewPr>
        <p:scale>
          <a:sx n="118" d="100"/>
          <a:sy n="118" d="100"/>
        </p:scale>
        <p:origin x="-1626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48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35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567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860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496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160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444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706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18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9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78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76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50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88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0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06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97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265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1628800"/>
            <a:ext cx="7992888" cy="2880320"/>
          </a:xfrm>
        </p:spPr>
        <p:txBody>
          <a:bodyPr>
            <a:normAutofit fontScale="90000"/>
          </a:bodyPr>
          <a:lstStyle/>
          <a:p>
            <a:r>
              <a:rPr lang="ru-RU" sz="4500" dirty="0" err="1"/>
              <a:t>Метагеномный</a:t>
            </a:r>
            <a:r>
              <a:rPr lang="ru-RU" sz="4500" dirty="0"/>
              <a:t> анализ биологического материала, содержащего смесь патогенных биологических агентов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779912" y="4797152"/>
            <a:ext cx="4392488" cy="1296144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Богун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А.Г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ФБУН ГНЦ ПМБ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Оболенск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bogun62@mail.ru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37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059" y="396676"/>
            <a:ext cx="8700736" cy="1216930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Картирование на </a:t>
            </a:r>
            <a:r>
              <a:rPr lang="ru-RU" sz="3200" dirty="0" err="1"/>
              <a:t>референсные</a:t>
            </a:r>
            <a:r>
              <a:rPr lang="ru-RU" sz="3200" dirty="0"/>
              <a:t> геномы – если собрать геномы не удаётся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67614"/>
            <a:ext cx="82296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50" y="2825163"/>
            <a:ext cx="5914390" cy="179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25144"/>
            <a:ext cx="5916279" cy="18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32240" y="3356992"/>
            <a:ext cx="1964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Средняя глубина </a:t>
            </a:r>
          </a:p>
          <a:p>
            <a:r>
              <a:rPr lang="ru-RU" dirty="0"/>
              <a:t>покрытия для </a:t>
            </a:r>
          </a:p>
          <a:p>
            <a:r>
              <a:rPr lang="ru-RU" dirty="0"/>
              <a:t>Смесь 1– 2.39, </a:t>
            </a:r>
          </a:p>
          <a:p>
            <a:r>
              <a:rPr lang="ru-RU" dirty="0"/>
              <a:t>Смесь 2– 3.11</a:t>
            </a:r>
          </a:p>
        </p:txBody>
      </p:sp>
    </p:spTree>
    <p:extLst>
      <p:ext uri="{BB962C8B-B14F-4D97-AF65-F5344CB8AC3E}">
        <p14:creationId xmlns:p14="http://schemas.microsoft.com/office/powerpoint/2010/main" val="198347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3" y="332656"/>
            <a:ext cx="8136905" cy="816042"/>
          </a:xfrm>
        </p:spPr>
        <p:txBody>
          <a:bodyPr>
            <a:normAutofit fontScale="90000"/>
          </a:bodyPr>
          <a:lstStyle/>
          <a:p>
            <a:r>
              <a:rPr lang="ru-RU" sz="2500" dirty="0"/>
              <a:t>Филогенетический анализ </a:t>
            </a:r>
            <a:r>
              <a:rPr lang="ru-RU" sz="2500" i="1" dirty="0"/>
              <a:t>F. tularensis </a:t>
            </a:r>
            <a:r>
              <a:rPr lang="ru-RU" sz="2500" dirty="0"/>
              <a:t>без выделения чистой культуры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920879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388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60254"/>
            <a:ext cx="7055380" cy="1400530"/>
          </a:xfrm>
        </p:spPr>
        <p:txBody>
          <a:bodyPr>
            <a:normAutofit/>
          </a:bodyPr>
          <a:lstStyle/>
          <a:p>
            <a:r>
              <a:rPr lang="ru-RU" sz="2800" dirty="0"/>
              <a:t>Эффективность обнаружения инфекционных агентов отличается для разных видов микроорганизмов 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8024" y="3789040"/>
            <a:ext cx="4056806" cy="273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36096" y="1700808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Обнаружение </a:t>
            </a:r>
          </a:p>
          <a:p>
            <a:r>
              <a:rPr lang="en-US" i="1" dirty="0"/>
              <a:t>B.</a:t>
            </a:r>
            <a:r>
              <a:rPr lang="ru-RU" i="1" dirty="0"/>
              <a:t> </a:t>
            </a:r>
            <a:r>
              <a:rPr lang="en-US" i="1" dirty="0"/>
              <a:t>anthracis, V. cholerae, F. tularensis </a:t>
            </a:r>
            <a:r>
              <a:rPr lang="ru-RU" dirty="0"/>
              <a:t>в </a:t>
            </a:r>
          </a:p>
          <a:p>
            <a:r>
              <a:rPr lang="ru-RU" dirty="0"/>
              <a:t>биологическом материале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764710" y="4077072"/>
            <a:ext cx="108012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490510" y="1527349"/>
            <a:ext cx="4248472" cy="2765747"/>
            <a:chOff x="467544" y="1628800"/>
            <a:chExt cx="4248472" cy="2765747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9" t="8889" r="13228" b="8333"/>
            <a:stretch/>
          </p:blipFill>
          <p:spPr bwMode="auto">
            <a:xfrm>
              <a:off x="467544" y="1628800"/>
              <a:ext cx="4176464" cy="2765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Прямоугольник 5"/>
            <p:cNvSpPr/>
            <p:nvPr/>
          </p:nvSpPr>
          <p:spPr>
            <a:xfrm>
              <a:off x="3635896" y="1772816"/>
              <a:ext cx="1080120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Прямоугольник 7"/>
          <p:cNvSpPr/>
          <p:nvPr/>
        </p:nvSpPr>
        <p:spPr>
          <a:xfrm>
            <a:off x="467544" y="4797152"/>
            <a:ext cx="3384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B. </a:t>
            </a:r>
            <a:r>
              <a:rPr lang="en-US" i="1" dirty="0" err="1"/>
              <a:t>anthracis</a:t>
            </a:r>
            <a:r>
              <a:rPr lang="ru-RU" i="1" dirty="0"/>
              <a:t> </a:t>
            </a:r>
            <a:r>
              <a:rPr lang="ru-RU" dirty="0"/>
              <a:t>– 12% </a:t>
            </a:r>
            <a:r>
              <a:rPr lang="ru-RU" dirty="0" err="1"/>
              <a:t>ридов</a:t>
            </a:r>
            <a:r>
              <a:rPr lang="ru-RU" dirty="0"/>
              <a:t> принадлежащих </a:t>
            </a:r>
            <a:r>
              <a:rPr lang="en-US" i="1" dirty="0"/>
              <a:t>Bacillus</a:t>
            </a:r>
            <a:r>
              <a:rPr lang="en-US" dirty="0"/>
              <a:t>, </a:t>
            </a:r>
          </a:p>
          <a:p>
            <a:r>
              <a:rPr lang="en-US" i="1" dirty="0"/>
              <a:t>F. tularensis </a:t>
            </a:r>
            <a:r>
              <a:rPr lang="en-US" dirty="0"/>
              <a:t>– 97% </a:t>
            </a:r>
            <a:r>
              <a:rPr lang="ru-RU" dirty="0" err="1"/>
              <a:t>ридов</a:t>
            </a:r>
            <a:r>
              <a:rPr lang="ru-RU" dirty="0"/>
              <a:t>, принадлежащих</a:t>
            </a:r>
            <a:r>
              <a:rPr lang="en-US" dirty="0"/>
              <a:t> </a:t>
            </a:r>
            <a:r>
              <a:rPr lang="en-US" i="1" dirty="0" err="1"/>
              <a:t>Francisella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31038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0123" y="366348"/>
            <a:ext cx="8263754" cy="672026"/>
          </a:xfrm>
        </p:spPr>
        <p:txBody>
          <a:bodyPr>
            <a:normAutofit/>
          </a:bodyPr>
          <a:lstStyle/>
          <a:p>
            <a:r>
              <a:rPr lang="ru-RU" sz="3000" dirty="0"/>
              <a:t>Картирование на </a:t>
            </a:r>
            <a:r>
              <a:rPr lang="ru-RU" sz="3000" dirty="0" err="1"/>
              <a:t>референсные</a:t>
            </a:r>
            <a:r>
              <a:rPr lang="ru-RU" sz="3000" dirty="0"/>
              <a:t> геномы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2" t="37778" r="47188" b="19074"/>
          <a:stretch/>
        </p:blipFill>
        <p:spPr bwMode="auto">
          <a:xfrm>
            <a:off x="484710" y="2041933"/>
            <a:ext cx="2448272" cy="30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7" t="27222" r="46042" b="25752"/>
          <a:stretch/>
        </p:blipFill>
        <p:spPr bwMode="auto">
          <a:xfrm>
            <a:off x="3203848" y="2041933"/>
            <a:ext cx="2477931" cy="30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6"/>
          <a:stretch/>
        </p:blipFill>
        <p:spPr bwMode="auto">
          <a:xfrm>
            <a:off x="5796136" y="4077072"/>
            <a:ext cx="3080446" cy="2391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4710" y="5157192"/>
            <a:ext cx="4807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E. coli </a:t>
            </a:r>
            <a:r>
              <a:rPr lang="ru-RU" dirty="0"/>
              <a:t>больше, поскольку под неё </a:t>
            </a:r>
          </a:p>
          <a:p>
            <a:r>
              <a:rPr lang="ru-RU" dirty="0"/>
              <a:t>адаптируются наборы для работы.</a:t>
            </a:r>
          </a:p>
          <a:p>
            <a:r>
              <a:rPr lang="ru-RU" b="1" dirty="0">
                <a:solidFill>
                  <a:srgbClr val="FF0000"/>
                </a:solidFill>
              </a:rPr>
              <a:t>Реактивы могут быть загрязнены ДНК штаммов-продуцентов ферментов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C1D818-806A-479D-8D1A-9457D942CC2F}"/>
              </a:ext>
            </a:extLst>
          </p:cNvPr>
          <p:cNvSpPr txBox="1"/>
          <p:nvPr/>
        </p:nvSpPr>
        <p:spPr>
          <a:xfrm>
            <a:off x="755576" y="1137191"/>
            <a:ext cx="4993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Содержание ДНК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Francisella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tularensis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Остальных бактериальных ДНК – 20%. </a:t>
            </a:r>
          </a:p>
        </p:txBody>
      </p:sp>
    </p:spTree>
    <p:extLst>
      <p:ext uri="{BB962C8B-B14F-4D97-AF65-F5344CB8AC3E}">
        <p14:creationId xmlns:p14="http://schemas.microsoft.com/office/powerpoint/2010/main" val="215816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634082"/>
          </a:xfrm>
        </p:spPr>
        <p:txBody>
          <a:bodyPr>
            <a:noAutofit/>
          </a:bodyPr>
          <a:lstStyle/>
          <a:p>
            <a:r>
              <a:rPr lang="ru-RU" sz="2500" dirty="0"/>
              <a:t>Контроли для </a:t>
            </a:r>
            <a:r>
              <a:rPr lang="ru-RU" sz="2500" dirty="0" err="1"/>
              <a:t>метагеномных</a:t>
            </a:r>
            <a:r>
              <a:rPr lang="ru-RU" sz="2500" dirty="0"/>
              <a:t> исследований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94101"/>
              </p:ext>
            </p:extLst>
          </p:nvPr>
        </p:nvGraphicFramePr>
        <p:xfrm>
          <a:off x="395536" y="1052736"/>
          <a:ext cx="4248472" cy="5313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1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00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73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08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Название контроля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Нуклеиновая </a:t>
                      </a: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endParaRPr lang="ru-RU" sz="900" b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кислота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№ организмов </a:t>
                      </a: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endParaRPr lang="ru-RU" sz="900" b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(распределен</a:t>
                      </a: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endParaRPr lang="ru-RU" sz="900" b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err="1">
                          <a:effectLst/>
                        </a:rPr>
                        <a:t>ие</a:t>
                      </a:r>
                      <a:r>
                        <a:rPr lang="ru-RU" sz="900" b="1" dirty="0">
                          <a:effectLst/>
                        </a:rPr>
                        <a:t>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Тип контроля</a:t>
                      </a: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23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ATCC® MSA-1000™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10 (равное)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Искусственные</a:t>
                      </a:r>
                      <a:endParaRPr lang="en-US" sz="900" b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endParaRPr lang="en-US" sz="900" b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 микробные </a:t>
                      </a:r>
                      <a:endParaRPr lang="en-US" sz="900" b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endParaRPr lang="en-US" sz="900" b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сообщества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523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ATCC® MSA-100</a:t>
                      </a:r>
                      <a:r>
                        <a:rPr lang="ru-RU" sz="900" b="1" dirty="0">
                          <a:effectLst/>
                        </a:rPr>
                        <a:t>1</a:t>
                      </a:r>
                      <a:r>
                        <a:rPr lang="en-US" sz="900" b="1" dirty="0">
                          <a:effectLst/>
                        </a:rPr>
                        <a:t>™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10 (ступенчатое)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523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MSA-100</a:t>
                      </a:r>
                      <a:r>
                        <a:rPr lang="ru-RU" sz="900" b="1">
                          <a:effectLst/>
                        </a:rPr>
                        <a:t>2</a:t>
                      </a:r>
                      <a:r>
                        <a:rPr lang="en-US" sz="900" b="1">
                          <a:effectLst/>
                        </a:rPr>
                        <a:t>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20 (равное)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523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MSA-100</a:t>
                      </a:r>
                      <a:r>
                        <a:rPr lang="ru-RU" sz="900" b="1">
                          <a:effectLst/>
                        </a:rPr>
                        <a:t>3</a:t>
                      </a:r>
                      <a:r>
                        <a:rPr lang="en-US" sz="900" b="1">
                          <a:effectLst/>
                        </a:rPr>
                        <a:t>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20 (ступенчатое)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4256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ATCC® MSA-</a:t>
                      </a:r>
                      <a:r>
                        <a:rPr lang="ru-RU" sz="900" b="1" dirty="0">
                          <a:effectLst/>
                        </a:rPr>
                        <a:t>2</a:t>
                      </a:r>
                      <a:r>
                        <a:rPr lang="en-US" sz="900" b="1" dirty="0">
                          <a:effectLst/>
                        </a:rPr>
                        <a:t>00</a:t>
                      </a:r>
                      <a:r>
                        <a:rPr lang="ru-RU" sz="900" b="1" dirty="0">
                          <a:effectLst/>
                        </a:rPr>
                        <a:t>3</a:t>
                      </a:r>
                      <a:r>
                        <a:rPr lang="en-US" sz="900" b="1" dirty="0">
                          <a:effectLst/>
                        </a:rPr>
                        <a:t>™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Клетки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10 (равное)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721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</a:t>
                      </a:r>
                      <a:r>
                        <a:rPr lang="ru-RU" sz="900" b="1">
                          <a:effectLst/>
                        </a:rPr>
                        <a:t>2</a:t>
                      </a:r>
                      <a:r>
                        <a:rPr lang="en-US" sz="900" b="1">
                          <a:effectLst/>
                        </a:rPr>
                        <a:t>00</a:t>
                      </a:r>
                      <a:r>
                        <a:rPr lang="ru-RU" sz="900" b="1">
                          <a:effectLst/>
                        </a:rPr>
                        <a:t>2</a:t>
                      </a:r>
                      <a:r>
                        <a:rPr lang="en-US" sz="900" b="1">
                          <a:effectLst/>
                        </a:rPr>
                        <a:t>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Клетки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20 (равное)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4256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0" i="1">
                          <a:effectLst/>
                        </a:rPr>
                        <a:t>ATCC® MSA-</a:t>
                      </a:r>
                      <a:r>
                        <a:rPr lang="ru-RU" sz="900" b="0" i="1">
                          <a:effectLst/>
                        </a:rPr>
                        <a:t>1008</a:t>
                      </a:r>
                      <a:r>
                        <a:rPr lang="en-US" sz="900" b="0" i="1">
                          <a:effectLst/>
                        </a:rPr>
                        <a:t>™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РНК/ДНК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>
                          <a:effectLst/>
                        </a:rPr>
                        <a:t>6 (равное)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Искусственные </a:t>
                      </a:r>
                      <a:endParaRPr lang="en-US" sz="900" b="0" i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endParaRPr lang="en-US" sz="900" b="0" i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сообщества </a:t>
                      </a:r>
                      <a:endParaRPr lang="en-US" sz="900" b="0" i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endParaRPr lang="en-US" sz="900" b="0" i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вирусов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4256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0" i="1" dirty="0">
                          <a:effectLst/>
                        </a:rPr>
                        <a:t>ATCC® MSA-</a:t>
                      </a:r>
                      <a:r>
                        <a:rPr lang="ru-RU" sz="900" b="0" i="1" dirty="0">
                          <a:effectLst/>
                        </a:rPr>
                        <a:t>2008</a:t>
                      </a:r>
                      <a:r>
                        <a:rPr lang="en-US" sz="900" b="0" i="1" dirty="0">
                          <a:effectLst/>
                        </a:rPr>
                        <a:t>™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>
                          <a:effectLst/>
                        </a:rPr>
                        <a:t>Вирусные частицы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6 (равное)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523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ATCC® MSA-1010™*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10 (равное)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Грибные </a:t>
                      </a:r>
                      <a:endParaRPr lang="en-US" sz="900" b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endParaRPr lang="en-US" sz="900" b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сообщества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5721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ATCC® MSA-2010™*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Клетки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10 (равное)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4256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MSA-4000™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11 (ступенчатое)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Клинические </a:t>
                      </a:r>
                      <a:endParaRPr lang="en-US" sz="900" b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endParaRPr lang="en-US" sz="900" b="1" dirty="0">
                        <a:effectLst/>
                      </a:endParaRPr>
                    </a:p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инфекции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523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</a:t>
                      </a:r>
                      <a:r>
                        <a:rPr lang="ru-RU" sz="900" b="1">
                          <a:effectLst/>
                        </a:rPr>
                        <a:t>3</a:t>
                      </a:r>
                      <a:r>
                        <a:rPr lang="en-US" sz="900" b="1">
                          <a:effectLst/>
                        </a:rPr>
                        <a:t>000™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6 (равное)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Исследования окружающей среды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523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</a:t>
                      </a:r>
                      <a:r>
                        <a:rPr lang="ru-RU" sz="900" b="1">
                          <a:effectLst/>
                        </a:rPr>
                        <a:t>3</a:t>
                      </a:r>
                      <a:r>
                        <a:rPr lang="en-US" sz="900" b="1">
                          <a:effectLst/>
                        </a:rPr>
                        <a:t>00</a:t>
                      </a:r>
                      <a:r>
                        <a:rPr lang="ru-RU" sz="900" b="1">
                          <a:effectLst/>
                        </a:rPr>
                        <a:t>1</a:t>
                      </a:r>
                      <a:r>
                        <a:rPr lang="en-US" sz="900" b="1">
                          <a:effectLst/>
                        </a:rPr>
                        <a:t>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10 (равное)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523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</a:t>
                      </a:r>
                      <a:r>
                        <a:rPr lang="ru-RU" sz="900" b="1">
                          <a:effectLst/>
                        </a:rPr>
                        <a:t>3</a:t>
                      </a:r>
                      <a:r>
                        <a:rPr lang="en-US" sz="900" b="1">
                          <a:effectLst/>
                        </a:rPr>
                        <a:t>00</a:t>
                      </a:r>
                      <a:r>
                        <a:rPr lang="ru-RU" sz="900" b="1">
                          <a:effectLst/>
                        </a:rPr>
                        <a:t>2</a:t>
                      </a:r>
                      <a:r>
                        <a:rPr lang="en-US" sz="900" b="1">
                          <a:effectLst/>
                        </a:rPr>
                        <a:t>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10 (ступенчатое)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6523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MSA-1004™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6 (равное)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Ростовая полость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6523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MSA-100</a:t>
                      </a:r>
                      <a:r>
                        <a:rPr lang="ru-RU" sz="900" b="1">
                          <a:effectLst/>
                        </a:rPr>
                        <a:t>5</a:t>
                      </a:r>
                      <a:r>
                        <a:rPr lang="en-US" sz="900" b="1">
                          <a:effectLst/>
                        </a:rPr>
                        <a:t>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6 (равное)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Кожные покровы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65379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0" i="1">
                          <a:effectLst/>
                        </a:rPr>
                        <a:t>ATCC® MSA-100</a:t>
                      </a:r>
                      <a:r>
                        <a:rPr lang="ru-RU" sz="900" b="0" i="1">
                          <a:effectLst/>
                        </a:rPr>
                        <a:t>6</a:t>
                      </a:r>
                      <a:r>
                        <a:rPr lang="en-US" sz="900" b="0" i="1">
                          <a:effectLst/>
                        </a:rPr>
                        <a:t>™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ДНК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12 (равное)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>
                          <a:effectLst/>
                        </a:rPr>
                        <a:t>Кишечник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24256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0" i="1">
                          <a:effectLst/>
                        </a:rPr>
                        <a:t>ATCC® MSA-100</a:t>
                      </a:r>
                      <a:r>
                        <a:rPr lang="ru-RU" sz="900" b="0" i="1">
                          <a:effectLst/>
                        </a:rPr>
                        <a:t>7</a:t>
                      </a:r>
                      <a:r>
                        <a:rPr lang="en-US" sz="900" b="0" i="1">
                          <a:effectLst/>
                        </a:rPr>
                        <a:t>™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ДНК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6 (равное)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Вагинальная микрофлора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5721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</a:t>
                      </a:r>
                      <a:r>
                        <a:rPr lang="ru-RU" sz="900" b="1">
                          <a:effectLst/>
                        </a:rPr>
                        <a:t>2</a:t>
                      </a:r>
                      <a:r>
                        <a:rPr lang="en-US" sz="900" b="1">
                          <a:effectLst/>
                        </a:rPr>
                        <a:t>004™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Клетки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6 (равное)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Ростовая полость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5721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</a:t>
                      </a:r>
                      <a:r>
                        <a:rPr lang="ru-RU" sz="900" b="1">
                          <a:effectLst/>
                        </a:rPr>
                        <a:t>2</a:t>
                      </a:r>
                      <a:r>
                        <a:rPr lang="en-US" sz="900" b="1">
                          <a:effectLst/>
                        </a:rPr>
                        <a:t>00</a:t>
                      </a:r>
                      <a:r>
                        <a:rPr lang="ru-RU" sz="900" b="1">
                          <a:effectLst/>
                        </a:rPr>
                        <a:t>5</a:t>
                      </a:r>
                      <a:r>
                        <a:rPr lang="en-US" sz="900" b="1">
                          <a:effectLst/>
                        </a:rPr>
                        <a:t>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Клетки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6 (равное)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Кожные покровы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5721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ATCC® MSA-</a:t>
                      </a:r>
                      <a:r>
                        <a:rPr lang="ru-RU" sz="900" b="1">
                          <a:effectLst/>
                        </a:rPr>
                        <a:t>2</a:t>
                      </a:r>
                      <a:r>
                        <a:rPr lang="en-US" sz="900" b="1">
                          <a:effectLst/>
                        </a:rPr>
                        <a:t>00</a:t>
                      </a:r>
                      <a:r>
                        <a:rPr lang="ru-RU" sz="900" b="1">
                          <a:effectLst/>
                        </a:rPr>
                        <a:t>6</a:t>
                      </a:r>
                      <a:r>
                        <a:rPr lang="en-US" sz="900" b="1">
                          <a:effectLst/>
                        </a:rPr>
                        <a:t>™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Клетки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12 (равное)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Кишечник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324256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0" i="1">
                          <a:effectLst/>
                        </a:rPr>
                        <a:t>ATCC® MSA-</a:t>
                      </a:r>
                      <a:r>
                        <a:rPr lang="ru-RU" sz="900" b="0" i="1">
                          <a:effectLst/>
                        </a:rPr>
                        <a:t>2</a:t>
                      </a:r>
                      <a:r>
                        <a:rPr lang="en-US" sz="900" b="0" i="1">
                          <a:effectLst/>
                        </a:rPr>
                        <a:t>00</a:t>
                      </a:r>
                      <a:r>
                        <a:rPr lang="ru-RU" sz="900" b="0" i="1">
                          <a:effectLst/>
                        </a:rPr>
                        <a:t>7</a:t>
                      </a:r>
                      <a:r>
                        <a:rPr lang="en-US" sz="900" b="0" i="1">
                          <a:effectLst/>
                        </a:rPr>
                        <a:t>™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>
                          <a:effectLst/>
                        </a:rPr>
                        <a:t>Клетки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>
                          <a:effectLst/>
                        </a:rPr>
                        <a:t>6 (равное)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Вагинальная микрофлора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65379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0" i="1">
                          <a:effectLst/>
                        </a:rPr>
                        <a:t>ATCC® MSA-</a:t>
                      </a:r>
                      <a:r>
                        <a:rPr lang="ru-RU" sz="900" b="0" i="1">
                          <a:effectLst/>
                        </a:rPr>
                        <a:t>1009</a:t>
                      </a:r>
                      <a:r>
                        <a:rPr lang="en-US" sz="900" b="0" i="1">
                          <a:effectLst/>
                        </a:rPr>
                        <a:t>™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ДНК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>
                          <a:effectLst/>
                        </a:rPr>
                        <a:t>6 (равное)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Внутренний контроль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67038"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en-US" sz="900" b="0" i="1">
                          <a:effectLst/>
                        </a:rPr>
                        <a:t>ATCC® MSA-</a:t>
                      </a:r>
                      <a:r>
                        <a:rPr lang="ru-RU" sz="900" b="0" i="1">
                          <a:effectLst/>
                        </a:rPr>
                        <a:t>2</a:t>
                      </a:r>
                      <a:r>
                        <a:rPr lang="en-US" sz="900" b="0" i="1">
                          <a:effectLst/>
                        </a:rPr>
                        <a:t>00</a:t>
                      </a:r>
                      <a:r>
                        <a:rPr lang="ru-RU" sz="900" b="0" i="1">
                          <a:effectLst/>
                        </a:rPr>
                        <a:t>9</a:t>
                      </a:r>
                      <a:r>
                        <a:rPr lang="en-US" sz="900" b="0" i="1">
                          <a:effectLst/>
                        </a:rPr>
                        <a:t>™</a:t>
                      </a:r>
                      <a:endParaRPr lang="ru-RU" sz="900" b="0" i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Клетки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50000"/>
                        </a:lnSpc>
                        <a:spcAft>
                          <a:spcPts val="0"/>
                        </a:spcAft>
                      </a:pPr>
                      <a:r>
                        <a:rPr lang="ru-RU" sz="900" b="0" i="1" dirty="0">
                          <a:effectLst/>
                        </a:rPr>
                        <a:t>6 (равное)</a:t>
                      </a:r>
                      <a:endParaRPr lang="ru-RU" sz="900" b="0" i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121" marR="46121" marT="0" marB="0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92789"/>
              </p:ext>
            </p:extLst>
          </p:nvPr>
        </p:nvGraphicFramePr>
        <p:xfrm>
          <a:off x="5008251" y="1340768"/>
          <a:ext cx="3832909" cy="48524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59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39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4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82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20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Название контроля</a:t>
                      </a:r>
                      <a:endParaRPr lang="ru-RU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Тип контроля</a:t>
                      </a:r>
                      <a:endParaRPr lang="ru-RU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Состав</a:t>
                      </a:r>
                      <a:endParaRPr lang="ru-RU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Предназначение</a:t>
                      </a:r>
                      <a:endParaRPr lang="ru-RU" sz="9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40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ZymoBIOMICS</a:t>
                      </a:r>
                      <a:r>
                        <a:rPr lang="en-US" sz="900" b="1" dirty="0">
                          <a:effectLst/>
                        </a:rPr>
                        <a:t> Microbial Community Standard D6300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Клетки бактерий/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грибов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Бактерии (8)+ дрожжи (2)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Контроль выделения ДНК 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ZymoBIOMICS Microbial Community DNA Standard</a:t>
                      </a:r>
                      <a:endParaRPr lang="ru-RU" sz="900" b="1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D6305 / D6306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Геномная 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Б</a:t>
                      </a:r>
                      <a:r>
                        <a:rPr lang="en-US" sz="900" b="1" dirty="0" err="1">
                          <a:effectLst/>
                        </a:rPr>
                        <a:t>актерии</a:t>
                      </a:r>
                      <a:r>
                        <a:rPr lang="en-US" sz="900" b="1" dirty="0">
                          <a:effectLst/>
                        </a:rPr>
                        <a:t> (8)+ </a:t>
                      </a:r>
                      <a:r>
                        <a:rPr lang="en-US" sz="900" b="1" dirty="0" err="1">
                          <a:effectLst/>
                        </a:rPr>
                        <a:t>дрожжи</a:t>
                      </a:r>
                      <a:r>
                        <a:rPr lang="en-US" sz="900" b="1" dirty="0">
                          <a:effectLst/>
                        </a:rPr>
                        <a:t> (2)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Контроль </a:t>
                      </a:r>
                      <a:r>
                        <a:rPr lang="ru-RU" sz="900" b="1" dirty="0" err="1">
                          <a:effectLst/>
                        </a:rPr>
                        <a:t>секвенирования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5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ZymoBIOMICS</a:t>
                      </a:r>
                      <a:r>
                        <a:rPr lang="en-US" sz="900" b="1" dirty="0">
                          <a:effectLst/>
                        </a:rPr>
                        <a:t> Microbial Community Standard II (Log Distribution) D6310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Клетки бактерий/</a:t>
                      </a:r>
                      <a:endParaRPr lang="ru-RU" sz="900" b="1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грибов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Бактерии</a:t>
                      </a:r>
                      <a:r>
                        <a:rPr lang="en-US" sz="900" b="1" dirty="0">
                          <a:effectLst/>
                        </a:rPr>
                        <a:t> (8)+ </a:t>
                      </a:r>
                      <a:r>
                        <a:rPr lang="en-US" sz="900" b="1" dirty="0" err="1">
                          <a:effectLst/>
                        </a:rPr>
                        <a:t>дрожжи</a:t>
                      </a:r>
                      <a:r>
                        <a:rPr lang="en-US" sz="900" b="1" dirty="0">
                          <a:effectLst/>
                        </a:rPr>
                        <a:t> (2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Контроль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выделения</a:t>
                      </a:r>
                      <a:r>
                        <a:rPr lang="en-US" sz="900" b="1" dirty="0">
                          <a:effectLst/>
                        </a:rPr>
                        <a:t> 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051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ZymoBIOMICS</a:t>
                      </a:r>
                      <a:r>
                        <a:rPr lang="en-US" sz="900" b="1" dirty="0">
                          <a:effectLst/>
                        </a:rPr>
                        <a:t> Microbial Community DNA Standard II (Log Distribution)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Геномная</a:t>
                      </a:r>
                      <a:r>
                        <a:rPr lang="en-US" sz="900" b="1" dirty="0">
                          <a:effectLst/>
                        </a:rPr>
                        <a:t> ДНК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8 бактерии,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2 дрожжи (логарифм)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Контроль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секвенирования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0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ZymoBIOMICS</a:t>
                      </a:r>
                      <a:r>
                        <a:rPr lang="en-US" sz="900" b="1" dirty="0">
                          <a:effectLst/>
                        </a:rPr>
                        <a:t> Spike-in Control I (High Microbial Load)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</a:rPr>
                        <a:t>Геномная ДНК </a:t>
                      </a:r>
                      <a:endParaRPr lang="ru-RU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Бактерии (2)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effectLst/>
                        </a:rPr>
                        <a:t>Подсчёт клеток в образце</a:t>
                      </a:r>
                      <a:endParaRPr lang="ru-RU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539552" y="6355315"/>
            <a:ext cx="83016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Внутренний контроль не должен включать анализируемый микроорганизм</a:t>
            </a:r>
          </a:p>
        </p:txBody>
      </p:sp>
    </p:spTree>
    <p:extLst>
      <p:ext uri="{BB962C8B-B14F-4D97-AF65-F5344CB8AC3E}">
        <p14:creationId xmlns:p14="http://schemas.microsoft.com/office/powerpoint/2010/main" val="371010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 t="16667" r="31552" b="5632"/>
          <a:stretch/>
        </p:blipFill>
        <p:spPr bwMode="auto">
          <a:xfrm>
            <a:off x="4644009" y="1881286"/>
            <a:ext cx="3960440" cy="335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13141" r="32069" b="19732"/>
          <a:stretch/>
        </p:blipFill>
        <p:spPr bwMode="auto">
          <a:xfrm>
            <a:off x="494965" y="1851901"/>
            <a:ext cx="3960440" cy="335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67544" y="315161"/>
            <a:ext cx="7975722" cy="1400530"/>
          </a:xfrm>
        </p:spPr>
        <p:txBody>
          <a:bodyPr>
            <a:noAutofit/>
          </a:bodyPr>
          <a:lstStyle/>
          <a:p>
            <a:r>
              <a:rPr lang="ru-RU" sz="2500" dirty="0"/>
              <a:t>Использование контролей для оценки эффективности выделения ДНК и подготовки библиотек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77168" t="50000" r="8657" b="45800"/>
          <a:stretch>
            <a:fillRect/>
          </a:stretch>
        </p:blipFill>
        <p:spPr bwMode="auto">
          <a:xfrm>
            <a:off x="6156176" y="5661248"/>
            <a:ext cx="259228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1979712" y="1494376"/>
            <a:ext cx="1645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геномная ДНК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156176" y="1482569"/>
            <a:ext cx="1519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целые клетки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18" y="5669249"/>
            <a:ext cx="2950720" cy="4328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26" y="5669249"/>
            <a:ext cx="2737341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1720" y="329218"/>
            <a:ext cx="4680520" cy="651510"/>
          </a:xfrm>
        </p:spPr>
        <p:txBody>
          <a:bodyPr>
            <a:noAutofit/>
          </a:bodyPr>
          <a:lstStyle/>
          <a:p>
            <a:r>
              <a:rPr lang="ru-RU" sz="3000" dirty="0"/>
              <a:t>Этап </a:t>
            </a:r>
            <a:r>
              <a:rPr lang="ru-RU" sz="3000" dirty="0" err="1"/>
              <a:t>секвенирования</a:t>
            </a:r>
            <a:endParaRPr lang="ru-RU" sz="30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7175614" cy="335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4869160"/>
            <a:ext cx="7016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Результаты </a:t>
            </a:r>
            <a:r>
              <a:rPr lang="ru-RU" dirty="0" err="1"/>
              <a:t>секвенирования</a:t>
            </a:r>
            <a:r>
              <a:rPr lang="ru-RU" dirty="0"/>
              <a:t> стандарта </a:t>
            </a:r>
            <a:r>
              <a:rPr lang="en-US" dirty="0"/>
              <a:t>ATCC® MSA-3001™</a:t>
            </a:r>
            <a:r>
              <a:rPr lang="ru-RU" dirty="0"/>
              <a:t> </a:t>
            </a:r>
          </a:p>
          <a:p>
            <a:r>
              <a:rPr lang="ru-RU" dirty="0"/>
              <a:t>(стандарт ДНК) на разных </a:t>
            </a:r>
            <a:r>
              <a:rPr lang="ru-RU" dirty="0" err="1"/>
              <a:t>секвенаторах</a:t>
            </a:r>
            <a:r>
              <a:rPr lang="ru-RU" dirty="0"/>
              <a:t> </a:t>
            </a:r>
            <a:r>
              <a:rPr lang="en-US" dirty="0" err="1"/>
              <a:t>Illumina</a:t>
            </a: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43608" y="5589240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Мало зависит от исследователя. Как правило, используют ту платформу, которая есть</a:t>
            </a:r>
          </a:p>
        </p:txBody>
      </p:sp>
    </p:spTree>
    <p:extLst>
      <p:ext uri="{BB962C8B-B14F-4D97-AF65-F5344CB8AC3E}">
        <p14:creationId xmlns:p14="http://schemas.microsoft.com/office/powerpoint/2010/main" val="75004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5232" y="119354"/>
            <a:ext cx="7283152" cy="778098"/>
          </a:xfrm>
        </p:spPr>
        <p:txBody>
          <a:bodyPr/>
          <a:lstStyle/>
          <a:p>
            <a:r>
              <a:rPr lang="ru-RU" dirty="0"/>
              <a:t>РНК-содержащие вирусы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1" t="8713" r="30789" b="4504"/>
          <a:stretch/>
        </p:blipFill>
        <p:spPr bwMode="auto">
          <a:xfrm>
            <a:off x="6228184" y="3698842"/>
            <a:ext cx="2520280" cy="256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5" t="8889" r="27369" b="5029"/>
          <a:stretch/>
        </p:blipFill>
        <p:spPr bwMode="auto">
          <a:xfrm>
            <a:off x="6228184" y="980728"/>
            <a:ext cx="2520280" cy="254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897452"/>
            <a:ext cx="48245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Особенности анализа вирусов:</a:t>
            </a:r>
          </a:p>
          <a:p>
            <a:pPr marL="342900" indent="-342900">
              <a:buAutoNum type="arabicPeriod"/>
            </a:pPr>
            <a:r>
              <a:rPr lang="ru-RU" sz="1600" dirty="0"/>
              <a:t>Необходима обратная транскрипция</a:t>
            </a:r>
          </a:p>
          <a:p>
            <a:pPr marL="342900" indent="-342900">
              <a:buAutoNum type="arabicPeriod"/>
            </a:pPr>
            <a:r>
              <a:rPr lang="ru-RU" sz="1600" dirty="0"/>
              <a:t>Прямое </a:t>
            </a:r>
            <a:r>
              <a:rPr lang="ru-RU" sz="1600" dirty="0" err="1"/>
              <a:t>секвенирование</a:t>
            </a:r>
            <a:r>
              <a:rPr lang="ru-RU" sz="1600" dirty="0"/>
              <a:t> РНК возможно только при  </a:t>
            </a:r>
            <a:r>
              <a:rPr lang="ru-RU" sz="1600" dirty="0" err="1"/>
              <a:t>нанопоровом</a:t>
            </a:r>
            <a:r>
              <a:rPr lang="ru-RU" sz="1600" dirty="0"/>
              <a:t>  </a:t>
            </a:r>
            <a:r>
              <a:rPr lang="ru-RU" sz="1600" dirty="0" err="1"/>
              <a:t>секвенировании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ru-RU" sz="1600" dirty="0"/>
              <a:t>Меньший размер генома</a:t>
            </a:r>
          </a:p>
          <a:p>
            <a:pPr marL="342900" indent="-342900">
              <a:buAutoNum type="arabicPeriod"/>
            </a:pPr>
            <a:r>
              <a:rPr lang="ru-RU" sz="1600" dirty="0"/>
              <a:t>Сильное загрязнение образцов </a:t>
            </a:r>
            <a:r>
              <a:rPr lang="ru-RU" sz="1600" dirty="0" err="1"/>
              <a:t>рРНК</a:t>
            </a:r>
            <a:r>
              <a:rPr lang="ru-RU" sz="1600" dirty="0"/>
              <a:t> (часто нужна </a:t>
            </a:r>
            <a:r>
              <a:rPr lang="ru-RU" sz="1600" dirty="0" err="1"/>
              <a:t>деплеция</a:t>
            </a:r>
            <a:r>
              <a:rPr lang="ru-RU" sz="1600" dirty="0"/>
              <a:t>)</a:t>
            </a:r>
          </a:p>
        </p:txBody>
      </p:sp>
      <p:pic>
        <p:nvPicPr>
          <p:cNvPr id="819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068960"/>
            <a:ext cx="5451974" cy="3240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808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2FD75223-11D7-4C89-B761-D13C2BD4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04664"/>
            <a:ext cx="7622232" cy="959178"/>
          </a:xfrm>
        </p:spPr>
        <p:txBody>
          <a:bodyPr>
            <a:noAutofit/>
          </a:bodyPr>
          <a:lstStyle/>
          <a:p>
            <a:pPr algn="ctr"/>
            <a:r>
              <a:rPr lang="ru-RU" sz="2200" b="1" dirty="0"/>
              <a:t>Изучение возбудителя </a:t>
            </a:r>
            <a:r>
              <a:rPr lang="ru-RU" sz="2200" b="1" dirty="0" err="1"/>
              <a:t>коронавирусной</a:t>
            </a:r>
            <a:r>
              <a:rPr lang="ru-RU" sz="2200" b="1" dirty="0"/>
              <a:t> инфекции </a:t>
            </a:r>
            <a:r>
              <a:rPr lang="en-US" sz="2200" b="1" dirty="0"/>
              <a:t>SARS-Cov2</a:t>
            </a:r>
            <a:r>
              <a:rPr lang="ru-RU" sz="2200" b="1" dirty="0"/>
              <a:t> – задачи практической эпидемиологии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xmlns="" id="{E9ED87C2-843F-4BE9-B4B9-AF39EBB5A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250169"/>
            <a:ext cx="4214103" cy="5203167"/>
          </a:xfrm>
        </p:spPr>
        <p:txBody>
          <a:bodyPr>
            <a:noAutofit/>
          </a:bodyPr>
          <a:lstStyle/>
          <a:p>
            <a:r>
              <a:rPr lang="ru-RU" sz="1600" dirty="0"/>
              <a:t>В</a:t>
            </a:r>
            <a:r>
              <a:rPr lang="en-US" sz="1600" dirty="0"/>
              <a:t> </a:t>
            </a:r>
            <a:r>
              <a:rPr lang="ru-RU" sz="1600" dirty="0"/>
              <a:t>середине марта 2020 года во ФБУН ГНЦ ПМБ начались работы по выявлению </a:t>
            </a:r>
            <a:r>
              <a:rPr lang="en-US" sz="1600" dirty="0"/>
              <a:t>SARS-Cov2</a:t>
            </a:r>
            <a:r>
              <a:rPr lang="ru-RU" sz="1600" dirty="0"/>
              <a:t> в клинических образцах</a:t>
            </a:r>
          </a:p>
          <a:p>
            <a:r>
              <a:rPr lang="ru-RU" sz="1600" dirty="0"/>
              <a:t>Были отобраны обычные клинические образцы (не культуры), переданные на исследование во ФБУН ГНЦ ПМБ</a:t>
            </a:r>
          </a:p>
          <a:p>
            <a:r>
              <a:rPr lang="ru-RU" sz="1600" dirty="0"/>
              <a:t>С использованием амплификации по типу катящегося кольца (</a:t>
            </a:r>
            <a:r>
              <a:rPr lang="en-US" sz="1600" dirty="0"/>
              <a:t>Rolling Circle Amplification </a:t>
            </a:r>
            <a:r>
              <a:rPr lang="ru-RU" sz="1600" dirty="0"/>
              <a:t>- </a:t>
            </a:r>
            <a:r>
              <a:rPr lang="en-US" sz="1600" dirty="0"/>
              <a:t>RCA)</a:t>
            </a:r>
            <a:r>
              <a:rPr lang="ru-RU" sz="1600" dirty="0"/>
              <a:t> была проведена тотальная амплификация фракции РНК из образца.</a:t>
            </a:r>
          </a:p>
          <a:p>
            <a:r>
              <a:rPr lang="ru-RU" sz="1600" dirty="0"/>
              <a:t>Полученный материал использовался для приготовления библиотек для секвенирования на оборудовании </a:t>
            </a:r>
            <a:r>
              <a:rPr lang="en-US" sz="1600" dirty="0"/>
              <a:t>MGISEQ-2000 </a:t>
            </a:r>
            <a:r>
              <a:rPr lang="ru-RU" sz="1600" dirty="0"/>
              <a:t>и </a:t>
            </a:r>
            <a:r>
              <a:rPr lang="ru-RU" sz="1600" dirty="0" err="1"/>
              <a:t>секвенаторе</a:t>
            </a:r>
            <a:r>
              <a:rPr lang="ru-RU" sz="1600" dirty="0"/>
              <a:t> </a:t>
            </a:r>
            <a:r>
              <a:rPr lang="en-US" sz="1600" dirty="0" err="1"/>
              <a:t>MinION</a:t>
            </a:r>
            <a:endParaRPr lang="ru-RU" sz="1600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xmlns="" id="{41F7CD4B-3E69-45D5-A754-648B89233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6"/>
          <a:stretch/>
        </p:blipFill>
        <p:spPr bwMode="auto">
          <a:xfrm>
            <a:off x="5029144" y="1276859"/>
            <a:ext cx="3440366" cy="160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6CFFEC88-2B5F-4CE2-9012-FA5DA6F0ED2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145" y="2987569"/>
            <a:ext cx="3440366" cy="152155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3D798EAF-41EE-4C47-BF20-BD63580D75C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0504" y="4618314"/>
            <a:ext cx="3440366" cy="17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28CB837-4814-43CE-9737-724DA987B076}"/>
              </a:ext>
            </a:extLst>
          </p:cNvPr>
          <p:cNvSpPr txBox="1"/>
          <p:nvPr/>
        </p:nvSpPr>
        <p:spPr>
          <a:xfrm>
            <a:off x="683568" y="158954"/>
            <a:ext cx="777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Изучение возбудителя </a:t>
            </a:r>
            <a:r>
              <a:rPr lang="ru-RU" sz="2200" b="1" dirty="0" err="1"/>
              <a:t>коронавирусной</a:t>
            </a:r>
            <a:r>
              <a:rPr lang="ru-RU" sz="2200" b="1" dirty="0"/>
              <a:t> инфекции </a:t>
            </a:r>
            <a:r>
              <a:rPr lang="en-US" sz="2200" b="1" dirty="0"/>
              <a:t>COVID-19 (Sars-Cov2)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xmlns="" id="{11BDFE5F-55A4-484A-839A-480850F61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507029"/>
              </p:ext>
            </p:extLst>
          </p:nvPr>
        </p:nvGraphicFramePr>
        <p:xfrm>
          <a:off x="625699" y="1052736"/>
          <a:ext cx="3791618" cy="3370268"/>
        </p:xfrm>
        <a:graphic>
          <a:graphicData uri="http://schemas.openxmlformats.org/drawingml/2006/table">
            <a:tbl>
              <a:tblPr/>
              <a:tblGrid>
                <a:gridCol w="672906">
                  <a:extLst>
                    <a:ext uri="{9D8B030D-6E8A-4147-A177-3AD203B41FA5}">
                      <a16:colId xmlns:a16="http://schemas.microsoft.com/office/drawing/2014/main" xmlns="" val="690491032"/>
                    </a:ext>
                  </a:extLst>
                </a:gridCol>
                <a:gridCol w="1017038">
                  <a:extLst>
                    <a:ext uri="{9D8B030D-6E8A-4147-A177-3AD203B41FA5}">
                      <a16:colId xmlns:a16="http://schemas.microsoft.com/office/drawing/2014/main" xmlns="" val="3821427165"/>
                    </a:ext>
                  </a:extLst>
                </a:gridCol>
                <a:gridCol w="517499">
                  <a:extLst>
                    <a:ext uri="{9D8B030D-6E8A-4147-A177-3AD203B41FA5}">
                      <a16:colId xmlns:a16="http://schemas.microsoft.com/office/drawing/2014/main" xmlns="" val="541652582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xmlns="" val="295017660"/>
                    </a:ext>
                  </a:extLst>
                </a:gridCol>
              </a:tblGrid>
              <a:tr h="303218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Ct </a:t>
                      </a:r>
                      <a:r>
                        <a:rPr lang="ru-RU" sz="1300" u="none" strike="noStrike" dirty="0">
                          <a:effectLst/>
                        </a:rPr>
                        <a:t>пробы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Coronavirus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300" u="none" strike="noStrike" dirty="0" err="1">
                          <a:effectLst/>
                        </a:rPr>
                        <a:t>Gisaid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Homo sapiens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8908732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13,55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0,4% (7 536)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+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97% (1 853 085)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0094119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15,29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0,9% (32 034)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+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96% (3 255 308)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9838746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16,3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0,05% (1 190)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+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79% (2 076 266)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8723040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16,96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0,02% (1 023)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+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96% (4 517 835)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7155410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17,29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0,01% (346)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-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99% (3 173 816)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1814177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18,47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0,03% (886)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+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39% (1 129 708)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5057012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19,38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0,1% (5 816)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+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95% (4 885 871)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7867136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20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0,1% (5 457)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+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89% (4 416 501)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3415043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20,77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0,002% (80)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-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99% (5 304 094)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30578542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21,03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0,002% (126)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-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97% (5 618 093)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3055036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23,5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0,0009% (1)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-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97% (107 415)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5235609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24,3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0,01% (545)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-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96% (5 358 148)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4821891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24,6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0,02% (1 500)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+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96% (6 530 057)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4953967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29,1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0,0005% (10)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-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94% (1 811 672)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83782387"/>
                  </a:ext>
                </a:extLst>
              </a:tr>
              <a:tr h="191444"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29,97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0,0001% (4)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-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7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15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22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3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38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46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53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61" algn="l" defTabSz="45720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96% (3 150 553)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900928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E93462A-9CD0-4097-9212-861DBFB613A3}"/>
              </a:ext>
            </a:extLst>
          </p:cNvPr>
          <p:cNvSpPr txBox="1"/>
          <p:nvPr/>
        </p:nvSpPr>
        <p:spPr>
          <a:xfrm>
            <a:off x="539552" y="4581128"/>
            <a:ext cx="35132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13 марта 2020 года</a:t>
            </a:r>
            <a:r>
              <a:rPr lang="en-US" sz="1400" b="1" dirty="0"/>
              <a:t> - </a:t>
            </a:r>
            <a:r>
              <a:rPr lang="ru-RU" sz="1400" b="1" dirty="0"/>
              <a:t>начало работ (получение первых образцов) </a:t>
            </a:r>
          </a:p>
          <a:p>
            <a:r>
              <a:rPr lang="ru-RU" sz="1400" b="1" dirty="0"/>
              <a:t>30 марта 2020 реконструированы первые геномы</a:t>
            </a:r>
            <a:r>
              <a:rPr lang="en-US" sz="1400" b="1" dirty="0"/>
              <a:t> </a:t>
            </a:r>
            <a:r>
              <a:rPr lang="ru-RU" sz="1400" b="1" dirty="0"/>
              <a:t>(</a:t>
            </a:r>
            <a:r>
              <a:rPr lang="en-US" sz="1400" b="1" dirty="0"/>
              <a:t>MGISEQ-2000)</a:t>
            </a:r>
            <a:r>
              <a:rPr lang="ru-RU" sz="1400" b="1" dirty="0"/>
              <a:t> - 57 696 490 </a:t>
            </a:r>
            <a:r>
              <a:rPr lang="ru-RU" sz="1400" b="1" dirty="0" err="1"/>
              <a:t>ридов</a:t>
            </a:r>
            <a:r>
              <a:rPr lang="ru-RU" sz="1400" b="1" dirty="0"/>
              <a:t>.</a:t>
            </a:r>
          </a:p>
          <a:p>
            <a:r>
              <a:rPr lang="ru-RU" sz="1400" b="1" dirty="0" err="1"/>
              <a:t>Секвенированы</a:t>
            </a:r>
            <a:r>
              <a:rPr lang="ru-RU" sz="1400" b="1" dirty="0"/>
              <a:t> образцы, полученные в период с 18 по 22 марта.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ED2A4B73-50BE-4BCB-A483-690EE8A5BD9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6136" y="815226"/>
            <a:ext cx="2952328" cy="286764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01448BB2-A366-42B5-AF32-C490E77A5B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4381"/>
          <a:stretch/>
        </p:blipFill>
        <p:spPr>
          <a:xfrm>
            <a:off x="4534175" y="3789040"/>
            <a:ext cx="3190980" cy="27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5"/>
          </a:xfrm>
        </p:spPr>
        <p:txBody>
          <a:bodyPr>
            <a:normAutofit/>
          </a:bodyPr>
          <a:lstStyle/>
          <a:p>
            <a:r>
              <a:rPr lang="ru-RU" dirty="0"/>
              <a:t>«</a:t>
            </a:r>
            <a:r>
              <a:rPr lang="ru-RU" dirty="0" err="1"/>
              <a:t>Метагеномика</a:t>
            </a:r>
            <a:r>
              <a:rPr lang="ru-RU" dirty="0"/>
              <a:t>» — анализ генетического материала, получаемого напрямую из образцов</a:t>
            </a:r>
          </a:p>
          <a:p>
            <a:r>
              <a:rPr lang="ru-RU" dirty="0"/>
              <a:t>Впервые термин «</a:t>
            </a:r>
            <a:r>
              <a:rPr lang="ru-RU" dirty="0" err="1"/>
              <a:t>metagenome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soil</a:t>
            </a:r>
            <a:r>
              <a:rPr lang="ru-RU" dirty="0"/>
              <a:t>» использован в 1998 для обозначения коллективного генома почвенных бактерий</a:t>
            </a:r>
          </a:p>
          <a:p>
            <a:r>
              <a:rPr lang="ru-RU" dirty="0"/>
              <a:t>Первая коммерческая система массированного параллельного </a:t>
            </a:r>
            <a:r>
              <a:rPr lang="ru-RU" dirty="0" err="1"/>
              <a:t>секвенирования</a:t>
            </a:r>
            <a:r>
              <a:rPr lang="ru-RU" dirty="0"/>
              <a:t> использована для научных исследований в 2005 году.</a:t>
            </a:r>
          </a:p>
          <a:p>
            <a:r>
              <a:rPr lang="ru-RU" dirty="0"/>
              <a:t>Таким образом, термин </a:t>
            </a:r>
            <a:r>
              <a:rPr lang="ru-RU" dirty="0" err="1">
                <a:solidFill>
                  <a:srgbClr val="FF0000"/>
                </a:solidFill>
              </a:rPr>
              <a:t>метагеномика</a:t>
            </a:r>
            <a:r>
              <a:rPr lang="ru-RU" dirty="0"/>
              <a:t> появился </a:t>
            </a:r>
            <a:r>
              <a:rPr lang="ru-RU" dirty="0">
                <a:solidFill>
                  <a:srgbClr val="FF0000"/>
                </a:solidFill>
              </a:rPr>
              <a:t>РАНЬШЕ</a:t>
            </a:r>
            <a:r>
              <a:rPr lang="ru-RU" dirty="0"/>
              <a:t> аппаратных платформ, позволяющих проводить массированную идентификацию генов и геномов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835696" y="509770"/>
            <a:ext cx="63367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/>
              <a:t>Немного истории 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64583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440160"/>
          </a:xfrm>
        </p:spPr>
        <p:txBody>
          <a:bodyPr/>
          <a:lstStyle/>
          <a:p>
            <a:r>
              <a:rPr lang="ru-RU" dirty="0"/>
              <a:t>Применение </a:t>
            </a:r>
            <a:r>
              <a:rPr lang="ru-RU" dirty="0" err="1"/>
              <a:t>метагеномных</a:t>
            </a:r>
            <a:r>
              <a:rPr lang="ru-RU" dirty="0"/>
              <a:t> исследований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00808"/>
            <a:ext cx="8003232" cy="4876700"/>
          </a:xfrm>
        </p:spPr>
        <p:txBody>
          <a:bodyPr>
            <a:noAutofit/>
          </a:bodyPr>
          <a:lstStyle/>
          <a:p>
            <a:r>
              <a:rPr lang="ru-RU" sz="2500" dirty="0"/>
              <a:t>Изучение атипичных возбудителей инфекционных заболеваний</a:t>
            </a:r>
          </a:p>
          <a:p>
            <a:r>
              <a:rPr lang="ru-RU" sz="2500" dirty="0"/>
              <a:t>Выявление устойчивости сообщества микроорганизмов к лекарственным препаратам</a:t>
            </a:r>
          </a:p>
          <a:p>
            <a:r>
              <a:rPr lang="ru-RU" sz="2500" dirty="0"/>
              <a:t>Инфекционные заболевания неясной этиологии</a:t>
            </a:r>
          </a:p>
          <a:p>
            <a:r>
              <a:rPr lang="ru-RU" sz="2500" dirty="0"/>
              <a:t>Инфекционные болезни с атипичным течением</a:t>
            </a:r>
          </a:p>
          <a:p>
            <a:r>
              <a:rPr lang="ru-RU" sz="2500" dirty="0" err="1">
                <a:solidFill>
                  <a:srgbClr val="FFC000"/>
                </a:solidFill>
              </a:rPr>
              <a:t>Метагеномный</a:t>
            </a:r>
            <a:r>
              <a:rPr lang="ru-RU" sz="2500" dirty="0">
                <a:solidFill>
                  <a:srgbClr val="FFC000"/>
                </a:solidFill>
              </a:rPr>
              <a:t> подход может быть использован в случае отсутствия тест-систем </a:t>
            </a:r>
          </a:p>
        </p:txBody>
      </p:sp>
    </p:spTree>
    <p:extLst>
      <p:ext uri="{BB962C8B-B14F-4D97-AF65-F5344CB8AC3E}">
        <p14:creationId xmlns:p14="http://schemas.microsoft.com/office/powerpoint/2010/main" val="315001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9532" y="260648"/>
            <a:ext cx="8424936" cy="1152128"/>
          </a:xfrm>
        </p:spPr>
        <p:txBody>
          <a:bodyPr>
            <a:noAutofit/>
          </a:bodyPr>
          <a:lstStyle/>
          <a:p>
            <a:r>
              <a:rPr lang="ru-RU" sz="3000" dirty="0"/>
              <a:t>Необходимые условия для эффективного использования </a:t>
            </a:r>
            <a:r>
              <a:rPr lang="ru-RU" sz="3000" dirty="0" err="1"/>
              <a:t>метагеномного</a:t>
            </a:r>
            <a:r>
              <a:rPr lang="ru-RU" sz="3000" dirty="0"/>
              <a:t> подхода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8553" y="1420547"/>
            <a:ext cx="8046894" cy="5040560"/>
          </a:xfrm>
        </p:spPr>
        <p:txBody>
          <a:bodyPr>
            <a:noAutofit/>
          </a:bodyPr>
          <a:lstStyle/>
          <a:p>
            <a:r>
              <a:rPr lang="ru-RU" sz="2400" dirty="0"/>
              <a:t>Исследуемый образец должен содержать нуклеиновые кислоты инфекционного агента</a:t>
            </a:r>
          </a:p>
          <a:p>
            <a:r>
              <a:rPr lang="ru-RU" sz="2400" dirty="0"/>
              <a:t>Системы выделения должны обеспечивать экстракцию  нуклеиновых кислот из материала</a:t>
            </a:r>
          </a:p>
          <a:p>
            <a:r>
              <a:rPr lang="ru-RU" sz="2400" dirty="0"/>
              <a:t>Нуклеиновые кислоты патогена должны быть детектируемыми на фоне примесей  (нуклеиновые кислоты хозяина, непатогенная микрофлора)</a:t>
            </a:r>
          </a:p>
          <a:p>
            <a:r>
              <a:rPr lang="ru-RU" sz="2400" b="1" dirty="0">
                <a:solidFill>
                  <a:srgbClr val="FF0000"/>
                </a:solidFill>
              </a:rPr>
              <a:t>Необходимо отслеживать контаминацию  оборудования для секвенирования и ферментов (совместный анализ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ru-RU" sz="2400" b="1" dirty="0">
                <a:solidFill>
                  <a:srgbClr val="FF0000"/>
                </a:solidFill>
              </a:rPr>
              <a:t>разных образцов и более ранние исследования)</a:t>
            </a:r>
          </a:p>
        </p:txBody>
      </p:sp>
    </p:spTree>
    <p:extLst>
      <p:ext uri="{BB962C8B-B14F-4D97-AF65-F5344CB8AC3E}">
        <p14:creationId xmlns:p14="http://schemas.microsoft.com/office/powerpoint/2010/main" val="874754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376B865-F53E-45AE-B263-BCEF452F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26" y="260648"/>
            <a:ext cx="8191746" cy="1080120"/>
          </a:xfrm>
        </p:spPr>
        <p:txBody>
          <a:bodyPr/>
          <a:lstStyle/>
          <a:p>
            <a:r>
              <a:rPr lang="ru-RU" sz="3400" b="1" dirty="0"/>
              <a:t>Контаминация оборудования и реактивов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9535880-A9E5-4E02-8BA3-4D7E800DE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126" y="1628800"/>
            <a:ext cx="8191746" cy="4536504"/>
          </a:xfrm>
        </p:spPr>
        <p:txBody>
          <a:bodyPr>
            <a:normAutofit fontScale="92500" lnSpcReduction="10000"/>
          </a:bodyPr>
          <a:lstStyle/>
          <a:p>
            <a:r>
              <a:rPr lang="ru-RU" sz="2200" dirty="0"/>
              <a:t>При </a:t>
            </a:r>
            <a:r>
              <a:rPr lang="ru-RU" sz="2200" dirty="0" err="1"/>
              <a:t>метагеномных</a:t>
            </a:r>
            <a:r>
              <a:rPr lang="ru-RU" sz="2200" dirty="0"/>
              <a:t> исследованиях анализируются ВСЕ нуклеиновые кислоты, находящиеся в образце.</a:t>
            </a:r>
          </a:p>
          <a:p>
            <a:r>
              <a:rPr lang="ru-RU" sz="2200" dirty="0"/>
              <a:t>Расходные материалы (наконечники и пробирки) для молекулярной биологии используются однократно. </a:t>
            </a:r>
            <a:r>
              <a:rPr lang="ru-RU" sz="2200" dirty="0" err="1"/>
              <a:t>Секвенаторы</a:t>
            </a:r>
            <a:r>
              <a:rPr lang="ru-RU" sz="2200" dirty="0"/>
              <a:t> используются много раз. </a:t>
            </a:r>
          </a:p>
          <a:p>
            <a:r>
              <a:rPr lang="ru-RU" sz="2200" dirty="0"/>
              <a:t>В большинстве моделей оборудования для секвенирования необходимо указывать </a:t>
            </a:r>
            <a:r>
              <a:rPr lang="ru-RU" sz="2200" dirty="0" err="1"/>
              <a:t>баркод</a:t>
            </a:r>
            <a:r>
              <a:rPr lang="ru-RU" sz="2200" dirty="0"/>
              <a:t> для определения принадлежности </a:t>
            </a:r>
            <a:r>
              <a:rPr lang="ru-RU" sz="2200" dirty="0" err="1"/>
              <a:t>ридов</a:t>
            </a:r>
            <a:r>
              <a:rPr lang="ru-RU" sz="2200" dirty="0"/>
              <a:t> к образцу. Попробуйте дать команду </a:t>
            </a:r>
            <a:r>
              <a:rPr lang="ru-RU" sz="2200" dirty="0" err="1"/>
              <a:t>секвенатору</a:t>
            </a:r>
            <a:r>
              <a:rPr lang="ru-RU" sz="2200" dirty="0"/>
              <a:t> извлекать </a:t>
            </a:r>
            <a:r>
              <a:rPr lang="ru-RU" sz="2200" dirty="0" err="1"/>
              <a:t>риды</a:t>
            </a:r>
            <a:r>
              <a:rPr lang="ru-RU" sz="2200" dirty="0"/>
              <a:t> с </a:t>
            </a:r>
            <a:r>
              <a:rPr lang="ru-RU" sz="2200" dirty="0" err="1"/>
              <a:t>баркодами</a:t>
            </a:r>
            <a:r>
              <a:rPr lang="ru-RU" sz="2200" dirty="0"/>
              <a:t>, присутствующие в предыдущих запусках, но не используемые при текущем анализе.</a:t>
            </a:r>
          </a:p>
          <a:p>
            <a:r>
              <a:rPr lang="ru-RU" sz="2200" dirty="0"/>
              <a:t>Ферменты производятся с использованием рекомбинантных штаммов. При их выделении возможно загрязнение нуклеиновыми кислотами организма-хозяина.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7267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79712" y="1772816"/>
            <a:ext cx="5842992" cy="3052936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ru-RU" sz="9000" dirty="0"/>
              <a:t>Спасибо за внимание!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863863" y="1628799"/>
            <a:ext cx="3004281" cy="4935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Джо </a:t>
            </a:r>
            <a:r>
              <a:rPr lang="ru-RU" sz="2200" dirty="0" err="1"/>
              <a:t>Гандельсман</a:t>
            </a:r>
            <a:r>
              <a:rPr lang="ru-RU" sz="2200" dirty="0"/>
              <a:t> и коллеги получили фракцию ДНК, выделенную из почвы, и клонировали её .</a:t>
            </a:r>
          </a:p>
          <a:p>
            <a:pPr marL="0" indent="0">
              <a:buNone/>
            </a:pPr>
            <a:r>
              <a:rPr lang="ru-RU" sz="2200" dirty="0"/>
              <a:t>Идентификация функций генов осуществлялась на основании фенотипа (биохимические исследования)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28800"/>
            <a:ext cx="294027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0" y="1772816"/>
            <a:ext cx="2597150" cy="391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403648" y="294019"/>
            <a:ext cx="5832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/>
              <a:t>Немного истории </a:t>
            </a:r>
            <a:endParaRPr lang="ru-RU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3E20509-FEE2-49A1-B719-0016347BB2FA}"/>
              </a:ext>
            </a:extLst>
          </p:cNvPr>
          <p:cNvSpPr txBox="1"/>
          <p:nvPr/>
        </p:nvSpPr>
        <p:spPr>
          <a:xfrm>
            <a:off x="264882" y="5805264"/>
            <a:ext cx="256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Jo Emily </a:t>
            </a:r>
            <a:r>
              <a:rPr lang="en-US" sz="1800" dirty="0" err="1"/>
              <a:t>Handelsman</a:t>
            </a:r>
            <a:r>
              <a:rPr lang="ru-RU" sz="1800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36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102724" cy="1325563"/>
          </a:xfrm>
        </p:spPr>
        <p:txBody>
          <a:bodyPr>
            <a:normAutofit/>
          </a:bodyPr>
          <a:lstStyle/>
          <a:p>
            <a:r>
              <a:rPr lang="ru-RU" sz="3500" dirty="0"/>
              <a:t>Сравнение с другими методами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40098"/>
              </p:ext>
            </p:extLst>
          </p:nvPr>
        </p:nvGraphicFramePr>
        <p:xfrm>
          <a:off x="467544" y="908720"/>
          <a:ext cx="8102725" cy="5441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14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756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455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9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Исследования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Преимущества</a:t>
                      </a:r>
                      <a:endParaRPr lang="ru-RU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Недостатки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40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effectLst/>
                        </a:rPr>
                        <a:t>Метагеномика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Универсальность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Высокая эффективность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Сложный, часто длительный, дорогой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380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Культивирование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Возможность изолировать культуру возбудителя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Низкая стоимость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Могут быть крайне длительными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Требуют специальных сред и условий культивирования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380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Микроскопия, в </a:t>
                      </a:r>
                      <a:r>
                        <a:rPr lang="ru-RU" sz="1600" dirty="0" err="1">
                          <a:effectLst/>
                        </a:rPr>
                        <a:t>т.ч</a:t>
                      </a:r>
                      <a:r>
                        <a:rPr lang="ru-RU" sz="1600" dirty="0">
                          <a:effectLst/>
                        </a:rPr>
                        <a:t>. электронная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Быстрота, универсальность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Низкая стоимость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Эффективность сильно зависит от квалификации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Низкая чувствительность и специфичность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332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Иммунологические исследования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Обнаружение инфекционного агента, отсутствующего в исследуемом образце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Необходима специфическая система </a:t>
                      </a:r>
                      <a:r>
                        <a:rPr lang="ru-RU" sz="1600" dirty="0" err="1">
                          <a:effectLst/>
                        </a:rPr>
                        <a:t>детекции</a:t>
                      </a:r>
                      <a:endParaRPr lang="ru-RU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Возможны ложные</a:t>
                      </a:r>
                      <a:r>
                        <a:rPr lang="ru-RU" sz="1600" baseline="0" dirty="0">
                          <a:effectLst/>
                        </a:rPr>
                        <a:t> </a:t>
                      </a:r>
                      <a:r>
                        <a:rPr lang="ru-RU" sz="1600" dirty="0">
                          <a:effectLst/>
                        </a:rPr>
                        <a:t>реакции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9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ПЦР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Простой, быстрый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Необходима специфическая система </a:t>
                      </a:r>
                      <a:r>
                        <a:rPr lang="ru-RU" sz="1600" dirty="0" err="1">
                          <a:effectLst/>
                        </a:rPr>
                        <a:t>детекции</a:t>
                      </a:r>
                      <a:endParaRPr lang="ru-RU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178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441" y="5310505"/>
            <a:ext cx="1909976" cy="132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0" name="Прямоугольник 3"/>
          <p:cNvSpPr>
            <a:spLocks noChangeArrowheads="1"/>
          </p:cNvSpPr>
          <p:nvPr/>
        </p:nvSpPr>
        <p:spPr bwMode="auto">
          <a:xfrm>
            <a:off x="466239" y="3603100"/>
            <a:ext cx="6553200" cy="152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ru-RU" altLang="ru-RU" sz="1600" dirty="0">
                <a:ea typeface="Times New Roman" pitchFamily="18" charset="0"/>
                <a:cs typeface="Arial" pitchFamily="34" charset="0"/>
              </a:rPr>
              <a:t>Популярность данного метода связана с появлением платформ секвенирования нового поколения (NGS), работающих по принципу </a:t>
            </a:r>
            <a:r>
              <a:rPr lang="ru-RU" altLang="ru-RU" sz="1600" dirty="0" err="1">
                <a:ea typeface="Times New Roman" pitchFamily="18" charset="0"/>
                <a:cs typeface="Arial" pitchFamily="34" charset="0"/>
              </a:rPr>
              <a:t>массирового</a:t>
            </a:r>
            <a:r>
              <a:rPr lang="ru-RU" altLang="ru-RU" sz="1600" dirty="0">
                <a:ea typeface="Times New Roman" pitchFamily="18" charset="0"/>
                <a:cs typeface="Arial" pitchFamily="34" charset="0"/>
              </a:rPr>
              <a:t> параллельного секвенирования, и снижением стоимости анализа</a:t>
            </a:r>
          </a:p>
        </p:txBody>
      </p:sp>
      <p:sp>
        <p:nvSpPr>
          <p:cNvPr id="7171" name="Прямоугольник 4"/>
          <p:cNvSpPr>
            <a:spLocks noChangeArrowheads="1"/>
          </p:cNvSpPr>
          <p:nvPr/>
        </p:nvSpPr>
        <p:spPr bwMode="auto">
          <a:xfrm>
            <a:off x="601912" y="332656"/>
            <a:ext cx="7965826" cy="53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altLang="ru-RU" sz="2200" b="1" dirty="0" err="1">
                <a:ea typeface="Times New Roman" pitchFamily="18" charset="0"/>
                <a:cs typeface="Arial" pitchFamily="34" charset="0"/>
              </a:rPr>
              <a:t>Метагеномные</a:t>
            </a:r>
            <a:r>
              <a:rPr lang="ru-RU" altLang="ru-RU" sz="2200" b="1" dirty="0">
                <a:ea typeface="Times New Roman" pitchFamily="18" charset="0"/>
                <a:cs typeface="Arial" pitchFamily="34" charset="0"/>
              </a:rPr>
              <a:t> исследования (современное состояние)</a:t>
            </a:r>
          </a:p>
        </p:txBody>
      </p:sp>
      <p:sp>
        <p:nvSpPr>
          <p:cNvPr id="7172" name="Прямоугольник 5"/>
          <p:cNvSpPr>
            <a:spLocks noChangeArrowheads="1"/>
          </p:cNvSpPr>
          <p:nvPr/>
        </p:nvSpPr>
        <p:spPr bwMode="auto">
          <a:xfrm>
            <a:off x="352440" y="932820"/>
            <a:ext cx="8280400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altLang="ru-RU" dirty="0">
                <a:ea typeface="Times New Roman" pitchFamily="18" charset="0"/>
                <a:cs typeface="Arial" pitchFamily="34" charset="0"/>
              </a:rPr>
              <a:t> - </a:t>
            </a:r>
            <a:r>
              <a:rPr lang="ru-RU" altLang="ru-RU" dirty="0" err="1">
                <a:ea typeface="Times New Roman" pitchFamily="18" charset="0"/>
                <a:cs typeface="Arial" pitchFamily="34" charset="0"/>
              </a:rPr>
              <a:t>секвенирование</a:t>
            </a:r>
            <a:r>
              <a:rPr lang="ru-RU" altLang="ru-RU" dirty="0">
                <a:ea typeface="Times New Roman" pitchFamily="18" charset="0"/>
                <a:cs typeface="Arial" pitchFamily="34" charset="0"/>
              </a:rPr>
              <a:t> суммарной ДНК(РНК) исследуемого образца</a:t>
            </a:r>
          </a:p>
          <a:p>
            <a:pPr algn="just">
              <a:lnSpc>
                <a:spcPct val="150000"/>
              </a:lnSpc>
            </a:pPr>
            <a:r>
              <a:rPr lang="ru-RU" altLang="ru-RU" dirty="0">
                <a:ea typeface="Times New Roman" pitchFamily="18" charset="0"/>
                <a:cs typeface="Arial" pitchFamily="34" charset="0"/>
              </a:rPr>
              <a:t> Преимущества: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altLang="ru-RU" dirty="0">
                <a:ea typeface="Times New Roman" pitchFamily="18" charset="0"/>
                <a:cs typeface="Arial" pitchFamily="34" charset="0"/>
              </a:rPr>
              <a:t> возможность анализа широкого спектра микроорганизмов - бактерий, вирусов, грибов и простейших;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ru-RU" altLang="ru-RU" dirty="0">
                <a:ea typeface="Times New Roman" pitchFamily="18" charset="0"/>
                <a:cs typeface="Arial" pitchFamily="34" charset="0"/>
              </a:rPr>
              <a:t> возможность идентифицировать редкие и неизвестные патогены;</a:t>
            </a:r>
          </a:p>
          <a:p>
            <a:pPr algn="just">
              <a:lnSpc>
                <a:spcPct val="150000"/>
              </a:lnSpc>
            </a:pPr>
            <a:r>
              <a:rPr lang="ru-RU" altLang="ru-RU" dirty="0">
                <a:ea typeface="Times New Roman" pitchFamily="18" charset="0"/>
                <a:cs typeface="Arial" pitchFamily="34" charset="0"/>
              </a:rPr>
              <a:t>- возможность анализа без выделения  чистой культуры </a:t>
            </a:r>
          </a:p>
          <a:p>
            <a:pPr algn="just">
              <a:lnSpc>
                <a:spcPct val="150000"/>
              </a:lnSpc>
            </a:pPr>
            <a:endParaRPr lang="ru-RU" altLang="ru-RU" dirty="0"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7173" name="Picture 2" descr="http://www.plantgenomics.iastate.edu/images/instrumentation/iontorre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77" y="5371501"/>
            <a:ext cx="1378008" cy="12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329947"/>
            <a:ext cx="2201993" cy="132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69" y="3618522"/>
            <a:ext cx="719137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84" y="2884306"/>
            <a:ext cx="636587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781" y="4365103"/>
            <a:ext cx="7556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439" y="5329947"/>
            <a:ext cx="1955985" cy="1294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747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0078A407-59F9-42CB-B769-50DBECD9F033}"/>
              </a:ext>
            </a:extLst>
          </p:cNvPr>
          <p:cNvSpPr txBox="1">
            <a:spLocks/>
          </p:cNvSpPr>
          <p:nvPr/>
        </p:nvSpPr>
        <p:spPr>
          <a:xfrm>
            <a:off x="1462144" y="292374"/>
            <a:ext cx="6363728" cy="1239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/>
              <a:t>Начиная с 200</a:t>
            </a:r>
            <a:r>
              <a:rPr lang="en-US" b="1" dirty="0"/>
              <a:t>6</a:t>
            </a:r>
            <a:r>
              <a:rPr lang="ru-RU" b="1" dirty="0"/>
              <a:t> года, происходит постоянное</a:t>
            </a:r>
            <a:r>
              <a:rPr lang="en-US" b="1" dirty="0"/>
              <a:t> </a:t>
            </a:r>
            <a:r>
              <a:rPr lang="ru-RU" b="1" dirty="0"/>
              <a:t>снижение стоимости секвенирования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A8197BC6-703C-49F1-84D8-6F23660A72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040" y="1700808"/>
            <a:ext cx="4170675" cy="36473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D69F14A5-C126-498D-837F-5A73FAE5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700808"/>
            <a:ext cx="4155004" cy="364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0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6F054BEB-114F-4A89-930F-2E90627F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404664"/>
            <a:ext cx="6912768" cy="1224136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Или не происходит?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5252FB3-CEB7-4DDF-9F15-9C786E530D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854077"/>
            <a:ext cx="3911767" cy="29323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09328E0-4190-418C-9F89-CCDF1CD1C1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863291"/>
            <a:ext cx="4032448" cy="2932380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xmlns="" id="{63942A6B-77CD-437B-BD40-81C18A5E7192}"/>
              </a:ext>
            </a:extLst>
          </p:cNvPr>
          <p:cNvSpPr txBox="1">
            <a:spLocks/>
          </p:cNvSpPr>
          <p:nvPr/>
        </p:nvSpPr>
        <p:spPr>
          <a:xfrm>
            <a:off x="971600" y="5085184"/>
            <a:ext cx="7416824" cy="1512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Снижение стоимости связано только с использованием нового более мощного оборудования для секвенирования</a:t>
            </a:r>
          </a:p>
          <a:p>
            <a:pPr marL="0" indent="0" algn="ctr">
              <a:buNone/>
            </a:pPr>
            <a:r>
              <a:rPr lang="ru-RU" b="1" dirty="0">
                <a:solidFill>
                  <a:srgbClr val="FF0000"/>
                </a:solidFill>
              </a:rPr>
              <a:t>Необходимо мультиплексирование образцов</a:t>
            </a:r>
          </a:p>
        </p:txBody>
      </p:sp>
    </p:spTree>
    <p:extLst>
      <p:ext uri="{BB962C8B-B14F-4D97-AF65-F5344CB8AC3E}">
        <p14:creationId xmlns:p14="http://schemas.microsoft.com/office/powerpoint/2010/main" val="264106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60812"/>
            <a:ext cx="8229600" cy="5688632"/>
          </a:xfrm>
        </p:spPr>
        <p:txBody>
          <a:bodyPr>
            <a:noAutofit/>
          </a:bodyPr>
          <a:lstStyle/>
          <a:p>
            <a:r>
              <a:rPr lang="ru-RU" sz="2100" dirty="0"/>
              <a:t>Под </a:t>
            </a:r>
            <a:r>
              <a:rPr lang="ru-RU" sz="2100" dirty="0" err="1"/>
              <a:t>метагеномикой</a:t>
            </a:r>
            <a:r>
              <a:rPr lang="ru-RU" sz="2100" dirty="0"/>
              <a:t> понимают изучение состава сообщества микроорганизмов на основании секвенирования нуклеиновых кислот и определение их принадлежности организмам (классификация).</a:t>
            </a:r>
          </a:p>
          <a:p>
            <a:pPr marL="0" indent="0">
              <a:buNone/>
            </a:pPr>
            <a:r>
              <a:rPr lang="ru-RU" sz="2100" dirty="0"/>
              <a:t>Важно:</a:t>
            </a:r>
            <a:endParaRPr lang="ru-RU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sz="2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Получить репрезентативную представленность всех нуклеиновых кислот из изучаемого образца (очень важна пробоподготовка)</a:t>
            </a:r>
          </a:p>
          <a:p>
            <a:r>
              <a:rPr lang="ru-RU" sz="2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Корректно выполнить экспериментальные процедуры по секвенированию (в зависимости от оборудования)</a:t>
            </a:r>
          </a:p>
          <a:p>
            <a:r>
              <a:rPr lang="ru-RU" sz="2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Провести правильную классификацию последовательностей (биоинформационный анализ, базы данных)</a:t>
            </a:r>
          </a:p>
          <a:p>
            <a:r>
              <a:rPr lang="ru-RU" sz="2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Получить достаточное количество прочтений для анализа</a:t>
            </a:r>
          </a:p>
        </p:txBody>
      </p:sp>
      <p:sp>
        <p:nvSpPr>
          <p:cNvPr id="4" name="Прямоугольник 4"/>
          <p:cNvSpPr>
            <a:spLocks noChangeArrowheads="1"/>
          </p:cNvSpPr>
          <p:nvPr/>
        </p:nvSpPr>
        <p:spPr bwMode="auto">
          <a:xfrm>
            <a:off x="2483768" y="260648"/>
            <a:ext cx="4546152" cy="53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u-RU" altLang="ru-RU" sz="2200" b="1" dirty="0" err="1">
                <a:ea typeface="Times New Roman" pitchFamily="18" charset="0"/>
                <a:cs typeface="Arial" pitchFamily="34" charset="0"/>
              </a:rPr>
              <a:t>Метагеномные</a:t>
            </a:r>
            <a:r>
              <a:rPr lang="ru-RU" altLang="ru-RU" sz="2200" b="1" dirty="0">
                <a:ea typeface="Times New Roman" pitchFamily="18" charset="0"/>
                <a:cs typeface="Arial" pitchFamily="34" charset="0"/>
              </a:rPr>
              <a:t>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390209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5880" y="332656"/>
            <a:ext cx="8414592" cy="1296144"/>
          </a:xfrm>
        </p:spPr>
        <p:txBody>
          <a:bodyPr/>
          <a:lstStyle/>
          <a:p>
            <a:pPr algn="ctr"/>
            <a:r>
              <a:rPr lang="ru-RU" sz="4000" dirty="0"/>
              <a:t>Инфекционные агенты - РНК или ДНК?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004920"/>
              </p:ext>
            </p:extLst>
          </p:nvPr>
        </p:nvGraphicFramePr>
        <p:xfrm>
          <a:off x="416711" y="1772816"/>
          <a:ext cx="8280920" cy="46749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32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60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093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603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РНК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ДНК</a:t>
                      </a:r>
                      <a:endParaRPr lang="ru-R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33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+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-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+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b="1" dirty="0">
                          <a:effectLst/>
                        </a:rPr>
                        <a:t>-</a:t>
                      </a:r>
                      <a:endParaRPr lang="ru-RU" sz="2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053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Может использоваться для обнаружения бактерий, вирусов, грибов, простейших и паразитов.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Образцы содержат большое количество </a:t>
                      </a:r>
                      <a:r>
                        <a:rPr lang="ru-RU" sz="1800" dirty="0" err="1">
                          <a:effectLst/>
                        </a:rPr>
                        <a:t>рРНК</a:t>
                      </a:r>
                      <a:r>
                        <a:rPr lang="ru-RU" sz="1800" dirty="0">
                          <a:effectLst/>
                        </a:rPr>
                        <a:t> (затрудняет анализ)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Более стабильна, чем РНК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Отсутствует в РНК вирусах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301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Высокая </a:t>
                      </a:r>
                      <a:r>
                        <a:rPr lang="ru-RU" sz="1800" dirty="0" err="1">
                          <a:effectLst/>
                        </a:rPr>
                        <a:t>копийность</a:t>
                      </a:r>
                      <a:r>
                        <a:rPr lang="ru-RU" sz="1800" dirty="0">
                          <a:effectLst/>
                        </a:rPr>
                        <a:t> активных генов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Различие профилей транскрипции в зависимости от образца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Больше связана с количеством микроорганизмов в образце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Может присутствовать  в образце</a:t>
                      </a:r>
                      <a:r>
                        <a:rPr lang="ru-RU" sz="1800" baseline="0" dirty="0">
                          <a:effectLst/>
                        </a:rPr>
                        <a:t> </a:t>
                      </a:r>
                      <a:r>
                        <a:rPr lang="ru-RU" sz="1800" dirty="0">
                          <a:effectLst/>
                        </a:rPr>
                        <a:t>после гибели микроорганизма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995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1361</TotalTime>
  <Words>1536</Words>
  <Application>Microsoft Office PowerPoint</Application>
  <PresentationFormat>Экран (4:3)</PresentationFormat>
  <Paragraphs>330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Ион</vt:lpstr>
      <vt:lpstr>Метагеномный анализ биологического материала, содержащего смесь патогенных биологических агентов</vt:lpstr>
      <vt:lpstr>Презентация PowerPoint</vt:lpstr>
      <vt:lpstr>Презентация PowerPoint</vt:lpstr>
      <vt:lpstr>Сравнение с другими методами</vt:lpstr>
      <vt:lpstr>Презентация PowerPoint</vt:lpstr>
      <vt:lpstr>Презентация PowerPoint</vt:lpstr>
      <vt:lpstr>Или не происходит?</vt:lpstr>
      <vt:lpstr>Презентация PowerPoint</vt:lpstr>
      <vt:lpstr>Инфекционные агенты - РНК или ДНК?</vt:lpstr>
      <vt:lpstr>Картирование на референсные геномы – если собрать геномы не удаётся</vt:lpstr>
      <vt:lpstr>Филогенетический анализ F. tularensis без выделения чистой культуры</vt:lpstr>
      <vt:lpstr>Эффективность обнаружения инфекционных агентов отличается для разных видов микроорганизмов </vt:lpstr>
      <vt:lpstr>Картирование на референсные геномы</vt:lpstr>
      <vt:lpstr>Контроли для метагеномных исследований</vt:lpstr>
      <vt:lpstr>Использование контролей для оценки эффективности выделения ДНК и подготовки библиотек</vt:lpstr>
      <vt:lpstr>Этап секвенирования</vt:lpstr>
      <vt:lpstr>РНК-содержащие вирусы</vt:lpstr>
      <vt:lpstr>Изучение возбудителя коронавирусной инфекции SARS-Cov2 – задачи практической эпидемиологии</vt:lpstr>
      <vt:lpstr>Презентация PowerPoint</vt:lpstr>
      <vt:lpstr>Применение метагеномных исследований</vt:lpstr>
      <vt:lpstr>Необходимые условия для эффективного использования метагеномного подхода</vt:lpstr>
      <vt:lpstr>Контаминация оборудования и реактивов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Метагеномный анализ биологического материала, содержащего смесь патогенных биологических агентов</dc:title>
  <dc:creator>BogunA</dc:creator>
  <cp:lastModifiedBy>Светлана Анатольевна Щербакова</cp:lastModifiedBy>
  <cp:revision>94</cp:revision>
  <dcterms:created xsi:type="dcterms:W3CDTF">2019-03-25T13:42:06Z</dcterms:created>
  <dcterms:modified xsi:type="dcterms:W3CDTF">2023-09-12T06:53:58Z</dcterms:modified>
</cp:coreProperties>
</file>